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73" r:id="rId14"/>
    <p:sldId id="260" r:id="rId15"/>
    <p:sldId id="261" r:id="rId16"/>
    <p:sldId id="262" r:id="rId17"/>
    <p:sldId id="281" r:id="rId18"/>
    <p:sldId id="263" r:id="rId19"/>
    <p:sldId id="282" r:id="rId20"/>
    <p:sldId id="264" r:id="rId21"/>
    <p:sldId id="265" r:id="rId22"/>
    <p:sldId id="266" r:id="rId23"/>
    <p:sldId id="267" r:id="rId24"/>
    <p:sldId id="268" r:id="rId25"/>
    <p:sldId id="269" r:id="rId26"/>
    <p:sldId id="270" r:id="rId2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/>
      <a:tcStyle>
        <a:tcBdr/>
        <a:fill>
          <a:solidFill>
            <a:srgbClr val="EDEC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/>
      <a:tcStyle>
        <a:tcBdr/>
        <a:fill>
          <a:solidFill>
            <a:srgbClr val="FAEC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Franklin Gothic Book"/>
      </a:defRPr>
    </a:lvl1pPr>
    <a:lvl2pPr indent="228600" defTabSz="457200" latinLnBrk="0">
      <a:defRPr sz="1200">
        <a:latin typeface="+mj-lt"/>
        <a:ea typeface="+mj-ea"/>
        <a:cs typeface="+mj-cs"/>
        <a:sym typeface="Franklin Gothic Book"/>
      </a:defRPr>
    </a:lvl2pPr>
    <a:lvl3pPr indent="457200" defTabSz="457200" latinLnBrk="0">
      <a:defRPr sz="1200">
        <a:latin typeface="+mj-lt"/>
        <a:ea typeface="+mj-ea"/>
        <a:cs typeface="+mj-cs"/>
        <a:sym typeface="Franklin Gothic Book"/>
      </a:defRPr>
    </a:lvl3pPr>
    <a:lvl4pPr indent="685800" defTabSz="457200" latinLnBrk="0">
      <a:defRPr sz="1200">
        <a:latin typeface="+mj-lt"/>
        <a:ea typeface="+mj-ea"/>
        <a:cs typeface="+mj-cs"/>
        <a:sym typeface="Franklin Gothic Book"/>
      </a:defRPr>
    </a:lvl4pPr>
    <a:lvl5pPr indent="914400" defTabSz="457200" latinLnBrk="0">
      <a:defRPr sz="1200">
        <a:latin typeface="+mj-lt"/>
        <a:ea typeface="+mj-ea"/>
        <a:cs typeface="+mj-cs"/>
        <a:sym typeface="Franklin Gothic Book"/>
      </a:defRPr>
    </a:lvl5pPr>
    <a:lvl6pPr indent="1143000" defTabSz="457200" latinLnBrk="0">
      <a:defRPr sz="1200">
        <a:latin typeface="+mj-lt"/>
        <a:ea typeface="+mj-ea"/>
        <a:cs typeface="+mj-cs"/>
        <a:sym typeface="Franklin Gothic Book"/>
      </a:defRPr>
    </a:lvl6pPr>
    <a:lvl7pPr indent="1371600" defTabSz="457200" latinLnBrk="0">
      <a:defRPr sz="1200">
        <a:latin typeface="+mj-lt"/>
        <a:ea typeface="+mj-ea"/>
        <a:cs typeface="+mj-cs"/>
        <a:sym typeface="Franklin Gothic Book"/>
      </a:defRPr>
    </a:lvl7pPr>
    <a:lvl8pPr indent="1600200" defTabSz="457200" latinLnBrk="0">
      <a:defRPr sz="1200">
        <a:latin typeface="+mj-lt"/>
        <a:ea typeface="+mj-ea"/>
        <a:cs typeface="+mj-cs"/>
        <a:sym typeface="Franklin Gothic Book"/>
      </a:defRPr>
    </a:lvl8pPr>
    <a:lvl9pPr indent="1828800" defTabSz="457200" latinLnBrk="0">
      <a:defRPr sz="1200">
        <a:latin typeface="+mj-lt"/>
        <a:ea typeface="+mj-ea"/>
        <a:cs typeface="+mj-cs"/>
        <a:sym typeface="Franklin Gothic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Vite</a:t>
            </a:r>
          </a:p>
          <a:p>
            <a:r>
              <a:rPr lang="en-US" dirty="0"/>
              <a:t>Jest</a:t>
            </a:r>
          </a:p>
        </p:txBody>
      </p:sp>
    </p:spTree>
    <p:extLst>
      <p:ext uri="{BB962C8B-B14F-4D97-AF65-F5344CB8AC3E}">
        <p14:creationId xmlns:p14="http://schemas.microsoft.com/office/powerpoint/2010/main" val="11885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436346" y="1788454"/>
            <a:ext cx="6270922" cy="2098227"/>
          </a:xfrm>
          <a:prstGeom prst="rect">
            <a:avLst/>
          </a:prstGeom>
        </p:spPr>
        <p:txBody>
          <a:bodyPr anchor="b"/>
          <a:lstStyle>
            <a:lvl1pPr algn="ctr">
              <a:defRPr sz="6000" cap="all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09930" y="3956279"/>
            <a:ext cx="5123756" cy="10862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/>
            </a:lvl1pPr>
            <a:lvl2pPr marL="0" indent="3429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/>
            </a:lvl2pPr>
            <a:lvl3pPr marL="0" indent="6858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/>
            </a:lvl3pPr>
            <a:lvl4pPr marL="0" indent="10287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/>
            </a:lvl4pPr>
            <a:lvl5pPr marL="0" indent="13716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7" name="Group 7"/>
          <p:cNvGrpSpPr/>
          <p:nvPr/>
        </p:nvGrpSpPr>
        <p:grpSpPr>
          <a:xfrm>
            <a:off x="564642" y="744468"/>
            <a:ext cx="8005591" cy="5349673"/>
            <a:chOff x="0" y="0"/>
            <a:chExt cx="8005589" cy="5349671"/>
          </a:xfrm>
        </p:grpSpPr>
        <p:sp>
          <p:nvSpPr>
            <p:cNvPr id="15" name="Freeform 6"/>
            <p:cNvSpPr/>
            <p:nvPr/>
          </p:nvSpPr>
          <p:spPr>
            <a:xfrm>
              <a:off x="5549329" y="941183"/>
              <a:ext cx="2456261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20211"/>
                  </a:lnTo>
                  <a:lnTo>
                    <a:pt x="18924" y="20211"/>
                  </a:lnTo>
                  <a:lnTo>
                    <a:pt x="18924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6"/>
            <p:cNvSpPr/>
            <p:nvPr/>
          </p:nvSpPr>
          <p:spPr>
            <a:xfrm rot="10800000">
              <a:off x="-1" y="0"/>
              <a:ext cx="2456474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8920" y="0"/>
                  </a:moveTo>
                  <a:lnTo>
                    <a:pt x="21595" y="0"/>
                  </a:lnTo>
                  <a:lnTo>
                    <a:pt x="21595" y="21600"/>
                  </a:lnTo>
                  <a:lnTo>
                    <a:pt x="1" y="21600"/>
                  </a:lnTo>
                  <a:cubicBezTo>
                    <a:pt x="-5" y="21095"/>
                    <a:pt x="8" y="20706"/>
                    <a:pt x="1" y="20200"/>
                  </a:cubicBezTo>
                  <a:lnTo>
                    <a:pt x="18920" y="20187"/>
                  </a:lnTo>
                  <a:lnTo>
                    <a:pt x="18920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4867" y="6535550"/>
            <a:ext cx="245365" cy="2402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573768" y="1301360"/>
            <a:ext cx="7209730" cy="2852738"/>
          </a:xfrm>
          <a:prstGeom prst="rect">
            <a:avLst/>
          </a:prstGeom>
        </p:spPr>
        <p:txBody>
          <a:bodyPr anchor="b"/>
          <a:lstStyle>
            <a:lvl1pPr algn="r">
              <a:defRPr sz="6000" cap="all">
                <a:solidFill>
                  <a:srgbClr val="EFEDE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3768" y="4216327"/>
            <a:ext cx="7209730" cy="114332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EFEDE3"/>
                </a:solidFill>
              </a:defRPr>
            </a:lvl1pPr>
            <a:lvl2pPr marL="0" indent="3429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EFEDE3"/>
                </a:solidFill>
              </a:defRPr>
            </a:lvl2pPr>
            <a:lvl3pPr marL="0" indent="6858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EFEDE3"/>
                </a:solidFill>
              </a:defRPr>
            </a:lvl3pPr>
            <a:lvl4pPr marL="0" indent="10287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EFEDE3"/>
                </a:solidFill>
              </a:defRPr>
            </a:lvl4pPr>
            <a:lvl5pPr marL="0" indent="13716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EFEDE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Freeform 6"/>
          <p:cNvSpPr/>
          <p:nvPr/>
        </p:nvSpPr>
        <p:spPr>
          <a:xfrm>
            <a:off x="6113972" y="1685651"/>
            <a:ext cx="2456261" cy="4408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Crop MarkFreeform 7"/>
          <p:cNvSpPr/>
          <p:nvPr/>
        </p:nvSpPr>
        <p:spPr>
          <a:xfrm>
            <a:off x="6113972" y="1685651"/>
            <a:ext cx="2456261" cy="4408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4867" y="6535550"/>
            <a:ext cx="245365" cy="2402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8700" y="2286000"/>
            <a:ext cx="3335841" cy="35814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8700" y="2340230"/>
            <a:ext cx="3335841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2400"/>
            </a:lvl1pPr>
            <a:lvl2pPr marL="0" indent="3429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2400"/>
            </a:lvl2pPr>
            <a:lvl3pPr marL="0" indent="6858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2400"/>
            </a:lvl3pPr>
            <a:lvl4pPr marL="0" indent="10287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2400"/>
            </a:lvl4pPr>
            <a:lvl5pPr marL="0" indent="13716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93759" y="2349754"/>
            <a:ext cx="3335841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2400"/>
            </a:pP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ackground ShapeRectangle 7"/>
          <p:cNvSpPr/>
          <p:nvPr/>
        </p:nvSpPr>
        <p:spPr>
          <a:xfrm>
            <a:off x="-1" y="375"/>
            <a:ext cx="397764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92015" y="685801"/>
            <a:ext cx="3909060" cy="517525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  <a:lvl2pPr>
              <a:defRPr sz="1500"/>
            </a:lvl2pPr>
            <a:lvl3pPr marL="1430684" indent="-443132">
              <a:defRPr sz="1500"/>
            </a:lvl3pPr>
            <a:lvl4pPr marL="1887884" indent="-443132">
              <a:defRPr sz="1500"/>
            </a:lvl4pPr>
            <a:lvl5pPr>
              <a:defRPr sz="1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42925" y="2856344"/>
            <a:ext cx="2891790" cy="301105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pPr>
            <a:endParaRPr/>
          </a:p>
        </p:txBody>
      </p:sp>
      <p:sp>
        <p:nvSpPr>
          <p:cNvPr id="83" name="Rectangle 8"/>
          <p:cNvSpPr/>
          <p:nvPr/>
        </p:nvSpPr>
        <p:spPr>
          <a:xfrm>
            <a:off x="3977640" y="376"/>
            <a:ext cx="17145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" name="Divider BarRectangle 10"/>
          <p:cNvSpPr/>
          <p:nvPr/>
        </p:nvSpPr>
        <p:spPr>
          <a:xfrm>
            <a:off x="3977640" y="376"/>
            <a:ext cx="17145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4210" y="6535550"/>
            <a:ext cx="245365" cy="2402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ackground ShapeRectangle 7"/>
          <p:cNvSpPr/>
          <p:nvPr/>
        </p:nvSpPr>
        <p:spPr>
          <a:xfrm>
            <a:off x="-1" y="375"/>
            <a:ext cx="397764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94" name="Picture Placeholder 2"/>
          <p:cNvSpPr>
            <a:spLocks noGrp="1"/>
          </p:cNvSpPr>
          <p:nvPr>
            <p:ph type="pic" idx="21"/>
          </p:nvPr>
        </p:nvSpPr>
        <p:spPr>
          <a:xfrm>
            <a:off x="4149090" y="1"/>
            <a:ext cx="499491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2925" y="2855967"/>
            <a:ext cx="2891790" cy="30114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1pPr>
            <a:lvl2pPr marL="0" indent="3429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2pPr>
            <a:lvl3pPr marL="0" indent="6858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3pPr>
            <a:lvl4pPr marL="0" indent="10287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4pPr>
            <a:lvl5pPr marL="0" indent="13716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Rectangle 8"/>
          <p:cNvSpPr/>
          <p:nvPr/>
        </p:nvSpPr>
        <p:spPr>
          <a:xfrm>
            <a:off x="3977640" y="376"/>
            <a:ext cx="17145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Divider BarRectangle 10"/>
          <p:cNvSpPr/>
          <p:nvPr/>
        </p:nvSpPr>
        <p:spPr>
          <a:xfrm>
            <a:off x="3977640" y="376"/>
            <a:ext cx="17145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4210" y="6535550"/>
            <a:ext cx="245365" cy="2402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358570" y="376"/>
            <a:ext cx="17145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ide barRectangle 7"/>
          <p:cNvSpPr/>
          <p:nvPr/>
        </p:nvSpPr>
        <p:spPr>
          <a:xfrm>
            <a:off x="358570" y="376"/>
            <a:ext cx="17145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56406" y="6535550"/>
            <a:ext cx="245365" cy="2402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6858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1pPr>
      <a:lvl2pPr marL="0" marR="0" indent="0" algn="l" defTabSz="6858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2pPr>
      <a:lvl3pPr marL="0" marR="0" indent="0" algn="l" defTabSz="6858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3pPr>
      <a:lvl4pPr marL="0" marR="0" indent="0" algn="l" defTabSz="6858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4pPr>
      <a:lvl5pPr marL="0" marR="0" indent="0" algn="l" defTabSz="6858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5pPr>
      <a:lvl6pPr marL="0" marR="0" indent="0" algn="l" defTabSz="6858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6pPr>
      <a:lvl7pPr marL="0" marR="0" indent="0" algn="l" defTabSz="6858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7pPr>
      <a:lvl8pPr marL="0" marR="0" indent="0" algn="l" defTabSz="6858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8pPr>
      <a:lvl9pPr marL="0" marR="0" indent="0" algn="l" defTabSz="6858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9pPr>
    </p:titleStyle>
    <p:bodyStyle>
      <a:lvl1pPr marL="384047" marR="0" indent="-384047" algn="l" defTabSz="6858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1pPr>
      <a:lvl2pPr marL="914400" marR="0" indent="-384047" algn="l" defTabSz="6858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sz="20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2pPr>
      <a:lvl3pPr marL="1414272" marR="0" indent="-426719" algn="l" defTabSz="6858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3pPr>
      <a:lvl4pPr marL="1871472" marR="0" indent="-426719" algn="l" defTabSz="6858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sz="20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4pPr>
      <a:lvl5pPr marL="2382011" marR="0" indent="-480060" algn="l" defTabSz="6858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5pPr>
      <a:lvl6pPr marL="2839211" marR="0" indent="-480060" algn="l" defTabSz="6858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sz="20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6pPr>
      <a:lvl7pPr marL="3364991" marR="0" indent="-548639" algn="l" defTabSz="6858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7pPr>
      <a:lvl8pPr marL="3822191" marR="0" indent="-548639" algn="l" defTabSz="6858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sz="20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8pPr>
      <a:lvl9pPr marL="4279391" marR="0" indent="-548639" algn="l" defTabSz="6858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j-lt"/>
          <a:ea typeface="+mj-ea"/>
          <a:cs typeface="+mj-cs"/>
          <a:sym typeface="Franklin Gothic Book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009929" y="4703390"/>
            <a:ext cx="5123756" cy="1086238"/>
          </a:xfrm>
          <a:prstGeom prst="rect">
            <a:avLst/>
          </a:prstGeom>
        </p:spPr>
        <p:txBody>
          <a:bodyPr/>
          <a:lstStyle/>
          <a:p>
            <a:pPr defTabSz="672084">
              <a:defRPr sz="1764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US" dirty="0"/>
              <a:t>Team 4 - Iteration 3 Presentation</a:t>
            </a:r>
          </a:p>
          <a:p>
            <a:pPr defTabSz="672084">
              <a:defRPr sz="1764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US" dirty="0"/>
              <a:t>Team Members: </a:t>
            </a:r>
            <a:r>
              <a:rPr lang="en-US" dirty="0" err="1"/>
              <a:t>Amruth</a:t>
            </a:r>
            <a:r>
              <a:rPr lang="en-US" dirty="0"/>
              <a:t>, </a:t>
            </a:r>
            <a:r>
              <a:rPr lang="en-US" dirty="0" err="1"/>
              <a:t>Jaindra</a:t>
            </a:r>
            <a:r>
              <a:rPr lang="en-US" dirty="0"/>
              <a:t>, Faizan, Tushar, Shubh, Hemant</a:t>
            </a:r>
          </a:p>
        </p:txBody>
      </p:sp>
      <p:pic>
        <p:nvPicPr>
          <p:cNvPr id="3" name="Picture 2" descr="A blue and green logo&#10;&#10;Description automatically generated">
            <a:extLst>
              <a:ext uri="{FF2B5EF4-FFF2-40B4-BE49-F238E27FC236}">
                <a16:creationId xmlns:a16="http://schemas.microsoft.com/office/drawing/2014/main" id="{352ACD8B-70C6-4B3B-947D-8D86A80A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24" y="316431"/>
            <a:ext cx="2403366" cy="240336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F608DE8-F165-1DB4-867D-18008DEB0D74}"/>
              </a:ext>
            </a:extLst>
          </p:cNvPr>
          <p:cNvSpPr txBox="1">
            <a:spLocks/>
          </p:cNvSpPr>
          <p:nvPr/>
        </p:nvSpPr>
        <p:spPr>
          <a:xfrm>
            <a:off x="2009929" y="2885881"/>
            <a:ext cx="5123756" cy="170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ctr" defTabSz="685800" rtl="0" latinLnBrk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191B0E"/>
                </a:solidFill>
                <a:uFillTx/>
                <a:latin typeface="+mj-lt"/>
                <a:ea typeface="+mj-ea"/>
                <a:cs typeface="+mj-cs"/>
                <a:sym typeface="Franklin Gothic Book"/>
              </a:defRPr>
            </a:lvl1pPr>
            <a:lvl2pPr marL="0" marR="0" indent="342900" algn="ctr" defTabSz="685800" rtl="0" latinLnBrk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191B0E"/>
                </a:solidFill>
                <a:uFillTx/>
                <a:latin typeface="+mj-lt"/>
                <a:ea typeface="+mj-ea"/>
                <a:cs typeface="+mj-cs"/>
                <a:sym typeface="Franklin Gothic Book"/>
              </a:defRPr>
            </a:lvl2pPr>
            <a:lvl3pPr marL="0" marR="0" indent="685800" algn="ctr" defTabSz="685800" rtl="0" latinLnBrk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191B0E"/>
                </a:solidFill>
                <a:uFillTx/>
                <a:latin typeface="+mj-lt"/>
                <a:ea typeface="+mj-ea"/>
                <a:cs typeface="+mj-cs"/>
                <a:sym typeface="Franklin Gothic Book"/>
              </a:defRPr>
            </a:lvl3pPr>
            <a:lvl4pPr marL="0" marR="0" indent="1028700" algn="ctr" defTabSz="685800" rtl="0" latinLnBrk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191B0E"/>
                </a:solidFill>
                <a:uFillTx/>
                <a:latin typeface="+mj-lt"/>
                <a:ea typeface="+mj-ea"/>
                <a:cs typeface="+mj-cs"/>
                <a:sym typeface="Franklin Gothic Book"/>
              </a:defRPr>
            </a:lvl4pPr>
            <a:lvl5pPr marL="0" marR="0" indent="1371600" algn="ctr" defTabSz="685800" rtl="0" latinLnBrk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191B0E"/>
                </a:solidFill>
                <a:uFillTx/>
                <a:latin typeface="+mj-lt"/>
                <a:ea typeface="+mj-ea"/>
                <a:cs typeface="+mj-cs"/>
                <a:sym typeface="Franklin Gothic Book"/>
              </a:defRPr>
            </a:lvl5pPr>
            <a:lvl6pPr marL="2839211" marR="0" indent="-480060" algn="l" defTabSz="685800" rtl="0" latinLnBrk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 Neue"/>
              <a:buChar char="–"/>
              <a:tabLst/>
              <a:defRPr sz="2000" b="0" i="0" u="none" strike="noStrike" cap="none" spc="0" baseline="0">
                <a:solidFill>
                  <a:srgbClr val="191B0E"/>
                </a:solidFill>
                <a:uFillTx/>
                <a:latin typeface="+mj-lt"/>
                <a:ea typeface="+mj-ea"/>
                <a:cs typeface="+mj-cs"/>
                <a:sym typeface="Franklin Gothic Book"/>
              </a:defRPr>
            </a:lvl6pPr>
            <a:lvl7pPr marL="3364991" marR="0" indent="-548639" algn="l" defTabSz="685800" rtl="0" latinLnBrk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 Neue"/>
              <a:buChar char="■"/>
              <a:tabLst/>
              <a:defRPr sz="2000" b="0" i="0" u="none" strike="noStrike" cap="none" spc="0" baseline="0">
                <a:solidFill>
                  <a:srgbClr val="191B0E"/>
                </a:solidFill>
                <a:uFillTx/>
                <a:latin typeface="+mj-lt"/>
                <a:ea typeface="+mj-ea"/>
                <a:cs typeface="+mj-cs"/>
                <a:sym typeface="Franklin Gothic Book"/>
              </a:defRPr>
            </a:lvl7pPr>
            <a:lvl8pPr marL="3822191" marR="0" indent="-548639" algn="l" defTabSz="685800" rtl="0" latinLnBrk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 Neue"/>
              <a:buChar char="–"/>
              <a:tabLst/>
              <a:defRPr sz="2000" b="0" i="0" u="none" strike="noStrike" cap="none" spc="0" baseline="0">
                <a:solidFill>
                  <a:srgbClr val="191B0E"/>
                </a:solidFill>
                <a:uFillTx/>
                <a:latin typeface="+mj-lt"/>
                <a:ea typeface="+mj-ea"/>
                <a:cs typeface="+mj-cs"/>
                <a:sym typeface="Franklin Gothic Book"/>
              </a:defRPr>
            </a:lvl8pPr>
            <a:lvl9pPr marL="4279391" marR="0" indent="-548639" algn="l" defTabSz="685800" rtl="0" latinLnBrk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 Neue"/>
              <a:buChar char="■"/>
              <a:tabLst/>
              <a:defRPr sz="2000" b="0" i="0" u="none" strike="noStrike" cap="none" spc="0" baseline="0">
                <a:solidFill>
                  <a:srgbClr val="191B0E"/>
                </a:solidFill>
                <a:uFillTx/>
                <a:latin typeface="+mj-lt"/>
                <a:ea typeface="+mj-ea"/>
                <a:cs typeface="+mj-cs"/>
                <a:sym typeface="Franklin Gothic Book"/>
              </a:defRPr>
            </a:lvl9pPr>
          </a:lstStyle>
          <a:p>
            <a:pPr defTabSz="672084" hangingPunct="1">
              <a:defRPr sz="1764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US" sz="6000" dirty="0">
                <a:latin typeface="Avenir Next Regular"/>
                <a:ea typeface="Avenir Next Regular"/>
                <a:cs typeface="Avenir Next Regular"/>
                <a:sym typeface="Avenir Next Regular"/>
              </a:rPr>
              <a:t>ResumAI</a:t>
            </a:r>
          </a:p>
          <a:p>
            <a:pPr defTabSz="672084" hangingPunct="1">
              <a:defRPr sz="1764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US" sz="2400" dirty="0">
                <a:latin typeface="Avenir Next Regular"/>
                <a:ea typeface="Avenir Next Regular"/>
                <a:cs typeface="Avenir Next Regular"/>
                <a:sym typeface="Avenir Next Regular"/>
              </a:rPr>
              <a:t>AI Resume Analyzer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6C8ECD-EA48-5423-290E-AE97A072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421296"/>
            <a:ext cx="3543300" cy="5093104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96A0182-15DD-805F-3590-9F383259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101" y="1421296"/>
            <a:ext cx="4396153" cy="50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9489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Frontend </a:t>
            </a:r>
            <a:r>
              <a:rPr lang="en-US" dirty="0"/>
              <a:t>Testing</a:t>
            </a:r>
            <a:br>
              <a:rPr lang="en-US" dirty="0"/>
            </a:br>
            <a:r>
              <a:rPr lang="en-US" dirty="0"/>
              <a:t>Junit</a:t>
            </a:r>
            <a:endParaRPr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7DE475-8BEB-B9F5-3940-6DD1C787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79651"/>
            <a:ext cx="72009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313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Frontend </a:t>
            </a:r>
            <a:r>
              <a:rPr lang="en-US" dirty="0"/>
              <a:t>Testing</a:t>
            </a:r>
            <a:br>
              <a:rPr lang="en-US" dirty="0"/>
            </a:br>
            <a:r>
              <a:rPr lang="en-US" dirty="0"/>
              <a:t>Coverage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6D8B17-8CDC-A182-0EDA-CA868CAD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845405"/>
            <a:ext cx="7772400" cy="21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44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06120"/>
          </a:xfrm>
        </p:spPr>
        <p:txBody>
          <a:bodyPr/>
          <a:lstStyle/>
          <a:p>
            <a:r>
              <a:rPr lang="en-US" dirty="0"/>
              <a:t>Backend</a:t>
            </a:r>
            <a:endParaRPr dirty="0"/>
          </a:p>
        </p:txBody>
      </p:sp>
      <p:pic>
        <p:nvPicPr>
          <p:cNvPr id="2050" name="Picture 2" descr="fastify · GitHub Topics · GitHub">
            <a:extLst>
              <a:ext uri="{FF2B5EF4-FFF2-40B4-BE49-F238E27FC236}">
                <a16:creationId xmlns:a16="http://schemas.microsoft.com/office/drawing/2014/main" id="{6F1AA2CE-6ECB-7048-15E9-1768008A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515875"/>
            <a:ext cx="1607820" cy="16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Nodejs Logo Vector SVG Icon - SVG Repo">
            <a:extLst>
              <a:ext uri="{FF2B5EF4-FFF2-40B4-BE49-F238E27FC236}">
                <a16:creationId xmlns:a16="http://schemas.microsoft.com/office/drawing/2014/main" id="{E29CCC0B-E08A-E5B2-9C2C-688247DD5D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6822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96D88715-3434-9282-2E28-E47070E4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53" y="1783080"/>
            <a:ext cx="2624033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ostgreSQL - Wikipedia">
            <a:extLst>
              <a:ext uri="{FF2B5EF4-FFF2-40B4-BE49-F238E27FC236}">
                <a16:creationId xmlns:a16="http://schemas.microsoft.com/office/drawing/2014/main" id="{23BBA211-460E-45CC-DD2E-66D42EFB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19" y="1598436"/>
            <a:ext cx="1384854" cy="142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JWT Logo PNG Vector (SVG) Free Download">
            <a:extLst>
              <a:ext uri="{FF2B5EF4-FFF2-40B4-BE49-F238E27FC236}">
                <a16:creationId xmlns:a16="http://schemas.microsoft.com/office/drawing/2014/main" id="{266562FF-4446-BAFD-1978-AD5F55DC4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53" y="4617720"/>
            <a:ext cx="1306627" cy="131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node-tap">
            <a:extLst>
              <a:ext uri="{FF2B5EF4-FFF2-40B4-BE49-F238E27FC236}">
                <a16:creationId xmlns:a16="http://schemas.microsoft.com/office/drawing/2014/main" id="{8C84BE15-7D5B-1E5C-CFBD-8A34D5BB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280" y="4617720"/>
            <a:ext cx="1543132" cy="142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eycloak logo - Xpand IT">
            <a:extLst>
              <a:ext uri="{FF2B5EF4-FFF2-40B4-BE49-F238E27FC236}">
                <a16:creationId xmlns:a16="http://schemas.microsoft.com/office/drawing/2014/main" id="{2FC8F485-84C3-9F7C-A1C9-524BF314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920" y="4842300"/>
            <a:ext cx="2989026" cy="8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2D1D82A9-37C2-94E9-1744-F04DEBEAB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15" y="3410595"/>
            <a:ext cx="2989026" cy="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wnload Redis Logo in SVG Vector or PNG File Format - Logo.wine">
            <a:extLst>
              <a:ext uri="{FF2B5EF4-FFF2-40B4-BE49-F238E27FC236}">
                <a16:creationId xmlns:a16="http://schemas.microsoft.com/office/drawing/2014/main" id="{DD0903A9-5802-026A-F80E-C9FAB955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559" y="3097531"/>
            <a:ext cx="2087925" cy="139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AGV_vUd9t-XaJ6ax8dcUV0XDGWzUj8zHemX2jrxDupQTc5q95Pavc1-xAuGMRcCpgWcj09h3hlQC8R2t_YRZEbYJNwhhBp5G5aBm_sSv7BhqqBbkwyIw8iXxuuiz52-hU2MQHi_aVWR8zf2Qnl7nCyKTG5tm-etXPUbrK92SX4K13NKSr4219a1zlxk=s2048.jpg" descr="AGV_vUd9t-XaJ6ax8dcUV0XDGWzUj8zHemX2jrxDupQTc5q95Pavc1-xAuGMRcCpgWcj09h3hlQC8R2t_YRZEbYJNwhhBp5G5aBm_sSv7BhqqBbkwyIw8iXxuuiz52-hU2MQHi_aVWR8zf2Qnl7nCyKTG5tm-etXPUbrK92SX4K13NKSr4219a1zlxk=s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6" y="798786"/>
            <a:ext cx="8027323" cy="5171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creenshot 2024-12-05 at 12.14.14 PM.png" descr="Screenshot 2024-12-05 at 12.14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81" y="365250"/>
            <a:ext cx="8068438" cy="6127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Testing</a:t>
            </a:r>
          </a:p>
        </p:txBody>
      </p:sp>
      <p:sp>
        <p:nvSpPr>
          <p:cNvPr id="1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- Types of Testing:  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  - Unit tests for core components with Jest.  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  - Integration tests for frontend-backend compatibility.</a:t>
            </a:r>
            <a:endParaRPr lang="en-IN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dirty="0"/>
              <a:t>  - Backend API</a:t>
            </a:r>
            <a:r>
              <a:rPr dirty="0"/>
              <a:t> </a:t>
            </a:r>
            <a:r>
              <a:rPr lang="en-IN" dirty="0"/>
              <a:t>tests using node-tap to ensure          appropriate processing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1430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Code Reviews</a:t>
            </a:r>
            <a:br>
              <a:rPr lang="en-US" dirty="0"/>
            </a:br>
            <a:r>
              <a:rPr lang="en-US" sz="3600" dirty="0"/>
              <a:t>config</a:t>
            </a:r>
            <a:endParaRPr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FFECBC6-8ECB-BB17-0DC8-A2B2DE6E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36448"/>
            <a:ext cx="7301144" cy="39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249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Security</a:t>
            </a:r>
          </a:p>
        </p:txBody>
      </p:sp>
      <p:sp>
        <p:nvSpPr>
          <p:cNvPr id="12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- Techniques:  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Keycloak for identity and access management.  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JWT tokens for secure API sessions.  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Prisma ORM for intermediate database security.  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- Additional Measures:  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Private AWS networks with VPN.  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Proxy setup for enhanced API protection.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25311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Actions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43B183-E538-5F9C-FCE4-378A87FF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53339"/>
            <a:ext cx="7426122" cy="40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092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Requirement Analysis</a:t>
            </a:r>
          </a:p>
        </p:txBody>
      </p:sp>
      <p:sp>
        <p:nvSpPr>
          <p:cNvPr id="1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28700" y="2117160"/>
            <a:ext cx="7200900" cy="3581401"/>
          </a:xfrm>
          <a:prstGeom prst="rect">
            <a:avLst/>
          </a:prstGeom>
        </p:spPr>
        <p:txBody>
          <a:bodyPr/>
          <a:lstStyle/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1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- Functional requirements prioritized:  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1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  - Resume Analysis    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1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  - Recruiter and applicant dashboards  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1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- User stories tracked via Pivotal Tracker.  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1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- Metrics:  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1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  - 80% of planned user stories completed in Iteration </a:t>
            </a:r>
            <a:r>
              <a:rPr lang="en-IN" dirty="0"/>
              <a:t>3</a:t>
            </a:r>
            <a:r>
              <a:rPr dirty="0"/>
              <a:t>.  </a:t>
            </a:r>
          </a:p>
          <a:p>
            <a:pPr marL="0" indent="0" defTabSz="341985">
              <a:lnSpc>
                <a:spcPct val="100000"/>
              </a:lnSpc>
              <a:spcBef>
                <a:spcPts val="0"/>
              </a:spcBef>
              <a:buSzTx/>
              <a:buNone/>
              <a:defRPr sz="176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  - 21 user stories </a:t>
            </a:r>
          </a:p>
          <a:p>
            <a:pPr marL="0" indent="0" defTabSz="341985">
              <a:lnSpc>
                <a:spcPct val="100000"/>
              </a:lnSpc>
              <a:spcBef>
                <a:spcPts val="0"/>
              </a:spcBef>
              <a:buSzTx/>
              <a:buNone/>
              <a:defRPr sz="176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  - 16 tasks</a:t>
            </a:r>
          </a:p>
          <a:p>
            <a:pPr marL="0" indent="0" defTabSz="341985">
              <a:lnSpc>
                <a:spcPct val="100000"/>
              </a:lnSpc>
              <a:spcBef>
                <a:spcPts val="0"/>
              </a:spcBef>
              <a:buSzTx/>
              <a:buNone/>
              <a:defRPr sz="176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  - 51 sub tasks</a:t>
            </a:r>
          </a:p>
          <a:p>
            <a:pPr marL="0" indent="0" defTabSz="341985">
              <a:lnSpc>
                <a:spcPct val="100000"/>
              </a:lnSpc>
              <a:spcBef>
                <a:spcPts val="0"/>
              </a:spcBef>
              <a:buSzTx/>
              <a:buNone/>
              <a:defRPr sz="176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  - 2 bugs </a:t>
            </a:r>
            <a:r>
              <a:rPr sz="1936" dirty="0"/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4224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Configuration and Deployment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28700" y="2286000"/>
            <a:ext cx="7200900" cy="457887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- CI/CD Pipeline: GitHub Actions with environment-specific deployments.  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- Deployment Details:</a:t>
            </a:r>
            <a:endParaRPr lang="en-IN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dirty="0"/>
              <a:t>   - </a:t>
            </a:r>
            <a:r>
              <a:rPr lang="en-IN" dirty="0" err="1"/>
              <a:t>Dockerized</a:t>
            </a:r>
            <a:r>
              <a:rPr lang="en-IN" dirty="0"/>
              <a:t> services for backend and frontend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dirty="0"/>
              <a:t>   - Containers deployed via AWS ECS with a reverse proxy using nginx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dirty="0"/>
              <a:t>   - Added auto-scaling for horizontally scaling container deployment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dirty="0"/>
              <a:t>   - Database Deployed via AWS RDS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teration Ev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Iteration Evolution</a:t>
            </a:r>
          </a:p>
        </p:txBody>
      </p:sp>
      <p:sp>
        <p:nvSpPr>
          <p:cNvPr id="133" name="Setup: Established Git workflows, finalized tech stack, and set up the development environmen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9566" indent="-139566" defTabSz="397763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 sz="208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 dirty="0"/>
              <a:t>Setup</a:t>
            </a:r>
            <a:r>
              <a:rPr dirty="0"/>
              <a:t>: Established Git workflows, finalized tech stack, and set up the development environment.</a:t>
            </a:r>
          </a:p>
          <a:p>
            <a:pPr marL="139566" indent="-139566" defTabSz="397763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 sz="208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 dirty="0"/>
              <a:t>Design &amp; Development</a:t>
            </a:r>
            <a:r>
              <a:rPr dirty="0"/>
              <a:t>: Built core features using React, Figma, and TypeScript, and implemented Jest for testing.</a:t>
            </a:r>
          </a:p>
          <a:p>
            <a:pPr marL="139566" indent="-139566" defTabSz="397763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 sz="208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 dirty="0"/>
              <a:t>Integration &amp; Testing</a:t>
            </a:r>
            <a:r>
              <a:rPr dirty="0"/>
              <a:t>: Integrated frontend with backend, resolved environment issues, and conducted thorough testing.</a:t>
            </a:r>
          </a:p>
          <a:p>
            <a:pPr marL="139566" indent="-139566" defTabSz="397763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 sz="208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 dirty="0"/>
              <a:t>Finalization</a:t>
            </a:r>
            <a:r>
              <a:rPr dirty="0"/>
              <a:t>: Completed features</a:t>
            </a:r>
            <a:r>
              <a:rPr lang="en-IN" dirty="0"/>
              <a:t>, major bug fixes</a:t>
            </a:r>
            <a:r>
              <a:rPr dirty="0"/>
              <a:t>, prepared documentation, and delivered project presentations.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chiev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Achievements</a:t>
            </a:r>
          </a:p>
        </p:txBody>
      </p:sp>
      <p:sp>
        <p:nvSpPr>
          <p:cNvPr id="136" name="Developed a full-stack application with seamless integration and robust test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Developed a full-stack application with seamless integration and robust testing.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Created key features like recruiter shortlist, payment pages, and dashboards.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Automated workflows with Prettier, </a:t>
            </a:r>
            <a:r>
              <a:rPr dirty="0" err="1"/>
              <a:t>ESLint</a:t>
            </a:r>
            <a:r>
              <a:rPr dirty="0"/>
              <a:t>, and Jest, ensuring code quality.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Fostered strong team collaboration and skill development in React, TypeScript, and Figma.</a:t>
            </a:r>
            <a:endParaRPr lang="en-IN" dirty="0"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dirty="0"/>
              <a:t>Generated successful resume analysis(individually as well as against a job description) via Claude through Anthropic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</a:t>
            </a:r>
          </a:p>
        </p:txBody>
      </p:sp>
      <p:sp>
        <p:nvSpPr>
          <p:cNvPr id="139" name="Environment setup issues (e.g., port conflicts, Docker configurations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043" indent="-244475" defTabSz="352043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184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Environment setup issues (e.g., port conflicts, Docker configurations).</a:t>
            </a:r>
          </a:p>
          <a:p>
            <a:pPr marL="352043" indent="-244475" defTabSz="352043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184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Integration difficulties between frontend and backend.</a:t>
            </a:r>
          </a:p>
          <a:p>
            <a:pPr marL="352043" indent="-244475" defTabSz="352043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184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Managing time while learning new tools and debugging errors.</a:t>
            </a:r>
          </a:p>
          <a:p>
            <a:pPr marL="352043" indent="-244475" defTabSz="352043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184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Access control for different pages between recruiter and user pages due to redux context switching lag</a:t>
            </a:r>
          </a:p>
          <a:p>
            <a:pPr marL="352043" indent="-244475" defTabSz="352043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184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Integrating AI. Tested different AI models and struggled with providing a pdf and prompt together</a:t>
            </a:r>
          </a:p>
          <a:p>
            <a:pPr marL="352043" indent="-244475" defTabSz="352043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1848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Using the correct descriptive prompt to AI to get desired results with accuracy based on custom metrics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Lessons Learned</a:t>
            </a:r>
          </a:p>
        </p:txBody>
      </p:sp>
      <p:sp>
        <p:nvSpPr>
          <p:cNvPr id="142" name="Clear communication and task delegation are crucial for efficienc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Clear communication and task delegation are crucial for efficiency.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Early research and setup reduce later development hurdles and agile methodologies.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Collaboration and adaptability help overcome technical challenges.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Times Roman"/>
              <a:buAutoNum type="arabicPeriod"/>
              <a:defRPr sz="24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Automated testing and workflows ensure quality and save time.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Team</a:t>
            </a:r>
            <a:r>
              <a: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t>Contributions</a:t>
            </a:r>
          </a:p>
        </p:txBody>
      </p:sp>
      <p:sp>
        <p:nvSpPr>
          <p:cNvPr id="14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146" name="Table 1"/>
          <p:cNvGraphicFramePr/>
          <p:nvPr/>
        </p:nvGraphicFramePr>
        <p:xfrm>
          <a:off x="1065096" y="1730511"/>
          <a:ext cx="7200899" cy="460420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176"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Team Member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Role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Individual Contribution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943"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Hemant Krishnakumar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600"/>
                        <a:t>Team Lead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Coordinated team efforts, managed sprints, and prepared project documentation.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Created the Figma designs for the application.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Implemented React components, integrated TypeScript, and refined Figma designs.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Set up and maintained the full stack environment, resolving technical issues.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Reviewed pull requests and collaborated on finalizing pages with </a:t>
                      </a:r>
                      <a:r>
                        <a:rPr dirty="0" err="1"/>
                        <a:t>Jaindra</a:t>
                      </a:r>
                      <a:r>
                        <a:t>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Created test cases, handled CSS updates, for multiple pages.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Tushar Kendre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600"/>
                        <a:t>Requirements Lead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Designed databases, implemented CRUD APIs, and JWT authentication.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Set up SSO, Redux slices, and API integration with search functionality.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Finalized tech stacks and resolved environment and Keycloak issues.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Standardized workflows and development environment.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Created backend APIs for additional CRUD operations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Set up node-tap for backend testing with mocks for SSO service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Created pages for Create, apply and shortlist resumes along with API integration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Added access control to pages accessible by recruiters and applicants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Integrated APIs into Profile, Job Listings, Job Details pages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325"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Faizan Ahmed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600"/>
                        <a:t>Design and Implementation Lead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Finalized database designs, UML diagrams, and integrated Redux reducers.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Developed the dashboard UI using Material UI, including themes, charts, and routing.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Configured Prettier, ESLint, Git hooks, and CI/CD pipelines.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Reviewed PRs, tested code, and guided the team on JEST and Redux setups.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Researched tech stacks and system designs, implementing key tools like JIRA and Redux.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Created the Main React Dashboard with all the shared components under components folder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Integrated Anthropic AI model to scan and review resume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Cerated UI to show resume analysis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325"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Jaindra Parvathineni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600"/>
                        <a:t>Integration Lead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Set up Git workflows, branching strategies, and Docker environments.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Collaborated on Figma-based designs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Developed and integrated React components for landing, login, and job listings pages.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Reviewed pull requests and collaborated on finalizing pages with Hemant.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Created test cases, handled CSS updates, and resolved environment and port issues.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Delivered iteration presentations and contributed to project documentation.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Wrote unit tests for front-end/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325"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Amruth Reddy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600"/>
                        <a:t>Security Lead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Learned and implemented Git, Django, React, and Figma for project development.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Refined project requirements, contributed to MVP features, and presented deliverables.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Integrated React components with Figma designs and supported front-end/back-end alignment.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Led team meetings, managed risk documentation, and ensured sprint timelines were met.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Contributed to Git setup, CRUD implementation, and explored Prisma and Redis.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Reviewed PRs, tested code , resolved technical issues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algn="l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" b="1">
                          <a:solidFill>
                            <a:srgbClr val="FFFFFF"/>
                          </a:solidFill>
                        </a:rPr>
                        <a:t>Shubh Gupta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600"/>
                        <a:t>Testing Lead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Developed and tested components like the Payment page and Recruiter Shortlists page using React, Material UI, and Jest.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Setup Deletion and </a:t>
                      </a:r>
                      <a:r>
                        <a:rPr dirty="0" err="1"/>
                        <a:t>Updation</a:t>
                      </a:r>
                      <a:r>
                        <a:rPr dirty="0"/>
                        <a:t> in components across the application,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Contributed in functionality in Profile Page, Job Listings page and Applications Shortlists component, etc.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Handled Group Based routing for “recruiter” and “user” groups.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Set up the development environment with Docker, Redis, and Prisma, and configured Prettier and </a:t>
                      </a:r>
                      <a:r>
                        <a:rPr dirty="0" err="1"/>
                        <a:t>ESLint</a:t>
                      </a:r>
                      <a:r>
                        <a:rPr dirty="0"/>
                        <a:t> for automation.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Researched and implemented testing methods, creating test cases for various pages.</a:t>
                      </a:r>
                    </a:p>
                    <a:p>
                      <a:pPr marL="80210" indent="-80210" algn="l">
                        <a:buSzPct val="100000"/>
                        <a:buAutoNum type="arabicPeriod"/>
                        <a:defRPr sz="6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dirty="0"/>
                        <a:t>Collaborated on Figma-based designs, UML diagrams, and project presentations.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Demo</a:t>
            </a:r>
          </a:p>
        </p:txBody>
      </p:sp>
      <p:sp>
        <p:nvSpPr>
          <p:cNvPr id="14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Design</a:t>
            </a:r>
          </a:p>
        </p:txBody>
      </p:sp>
      <p:sp>
        <p:nvSpPr>
          <p:cNvPr id="11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28700" y="2099387"/>
            <a:ext cx="7200900" cy="3581401"/>
          </a:xfrm>
          <a:prstGeom prst="rect">
            <a:avLst/>
          </a:prstGeom>
        </p:spPr>
        <p:txBody>
          <a:bodyPr/>
          <a:lstStyle/>
          <a:p>
            <a:pPr marL="0" indent="0" defTabSz="38862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4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- Software Architecture: Client-server design.  </a:t>
            </a:r>
          </a:p>
          <a:p>
            <a:pPr marL="0" indent="0" defTabSz="38862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4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Frontend: React with Redux and Material UI.  </a:t>
            </a:r>
          </a:p>
          <a:p>
            <a:pPr marL="0" indent="0" defTabSz="38862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4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Backend: Fastify framework with PostgreSQL database.  </a:t>
            </a:r>
          </a:p>
          <a:p>
            <a:pPr marL="0" indent="0" defTabSz="38862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4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Tools: Redis for caching, AWS SQS for event streaming.  </a:t>
            </a:r>
          </a:p>
          <a:p>
            <a:pPr marL="0" indent="0" defTabSz="38862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4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- Design Patterns:  </a:t>
            </a:r>
          </a:p>
          <a:p>
            <a:pPr marL="0" indent="0" defTabSz="38862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4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Singleton for database connections.  </a:t>
            </a:r>
          </a:p>
          <a:p>
            <a:pPr marL="0" indent="0" defTabSz="38862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4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Middleware for API authentication and validation.  </a:t>
            </a:r>
          </a:p>
          <a:p>
            <a:pPr marL="0" indent="0" defTabSz="38862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4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Promise for async API/database calls.  </a:t>
            </a:r>
          </a:p>
          <a:p>
            <a:pPr marL="0" indent="0" defTabSz="38862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4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- Key Algorithms: Resume matching and ranking based on job description analysis.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Implementation</a:t>
            </a:r>
          </a:p>
        </p:txBody>
      </p:sp>
      <p:sp>
        <p:nvSpPr>
          <p:cNvPr id="11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71550" y="1823912"/>
            <a:ext cx="7200900" cy="3581401"/>
          </a:xfrm>
          <a:prstGeom prst="rect">
            <a:avLst/>
          </a:prstGeom>
        </p:spPr>
        <p:txBody>
          <a:bodyPr/>
          <a:lstStyle/>
          <a:p>
            <a:pPr marL="0" indent="0" defTabSz="42519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- Integrated Features:  </a:t>
            </a:r>
          </a:p>
          <a:p>
            <a:pPr marL="0" indent="0" defTabSz="42519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Resume scoring and detailed analytics.  </a:t>
            </a:r>
          </a:p>
          <a:p>
            <a:pPr marL="0" indent="0" defTabSz="42519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Recruiter feedback system.  </a:t>
            </a:r>
          </a:p>
          <a:p>
            <a:pPr marL="0" indent="0" defTabSz="42519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- Database Enhancements: Optimized schema for ResumeMatch and Job Listings tables.  </a:t>
            </a:r>
          </a:p>
          <a:p>
            <a:pPr marL="0" indent="0" defTabSz="42519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- Tools:  </a:t>
            </a:r>
          </a:p>
          <a:p>
            <a:pPr marL="0" indent="0" defTabSz="42519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Fastify for backend services.  </a:t>
            </a:r>
          </a:p>
          <a:p>
            <a:pPr marL="0" indent="0" defTabSz="42519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PostgreSQL and Redis for storage and caching.  </a:t>
            </a:r>
          </a:p>
          <a:p>
            <a:pPr marL="0" indent="0" defTabSz="42519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2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  - AWS SQS for real-time notifications.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UI Developments</a:t>
            </a:r>
            <a:endParaRPr lang="en-IN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A89BF878-02A1-BF10-CCD7-70949741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34" y="2005330"/>
            <a:ext cx="3340100" cy="150355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14889A-E298-A14B-11A2-83FD3F3BA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37" y="2005330"/>
            <a:ext cx="1525129" cy="15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ct original wordmark&quot; Icon - Download for free – Iconduck">
            <a:extLst>
              <a:ext uri="{FF2B5EF4-FFF2-40B4-BE49-F238E27FC236}">
                <a16:creationId xmlns:a16="http://schemas.microsoft.com/office/drawing/2014/main" id="{789FBDB5-6E7D-5D6E-2EF3-5BBBDE99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34" y="4295790"/>
            <a:ext cx="135026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Jest Logo PNG Transparent &amp; SVG Vector - Freebie Supply">
            <a:extLst>
              <a:ext uri="{FF2B5EF4-FFF2-40B4-BE49-F238E27FC236}">
                <a16:creationId xmlns:a16="http://schemas.microsoft.com/office/drawing/2014/main" id="{A44AE17F-5526-3DE4-964D-F5AD84DD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287520"/>
            <a:ext cx="1496047" cy="165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ux/logo/README.md at master · reduxjs/redux · GitHub">
            <a:extLst>
              <a:ext uri="{FF2B5EF4-FFF2-40B4-BE49-F238E27FC236}">
                <a16:creationId xmlns:a16="http://schemas.microsoft.com/office/drawing/2014/main" id="{0563839F-4E4D-80E5-2374-2B9E4794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084" y="4425429"/>
            <a:ext cx="3340100" cy="137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491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 Developments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3D23AB-02E9-F48A-3F9D-AA05D63D3FB9}"/>
              </a:ext>
            </a:extLst>
          </p:cNvPr>
          <p:cNvSpPr txBox="1">
            <a:spLocks/>
          </p:cNvSpPr>
          <p:nvPr/>
        </p:nvSpPr>
        <p:spPr>
          <a:xfrm>
            <a:off x="1028700" y="1434549"/>
            <a:ext cx="7200900" cy="735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err="1"/>
              <a:t>Keycloak</a:t>
            </a:r>
            <a:r>
              <a:rPr lang="en-IN" sz="3200" dirty="0"/>
              <a:t> auth</a:t>
            </a: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F06F597F-ED85-E7A1-3DF0-DBAB2D9A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89749"/>
            <a:ext cx="7256159" cy="39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08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 Developments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3D23AB-02E9-F48A-3F9D-AA05D63D3FB9}"/>
              </a:ext>
            </a:extLst>
          </p:cNvPr>
          <p:cNvSpPr txBox="1">
            <a:spLocks/>
          </p:cNvSpPr>
          <p:nvPr/>
        </p:nvSpPr>
        <p:spPr>
          <a:xfrm>
            <a:off x="1028700" y="1434549"/>
            <a:ext cx="7200900" cy="735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Main Dashboard - Light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E7CFF9F-80BE-79A4-2C33-F528E36A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045"/>
            <a:ext cx="7772400" cy="42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224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3D23AB-02E9-F48A-3F9D-AA05D63D3FB9}"/>
              </a:ext>
            </a:extLst>
          </p:cNvPr>
          <p:cNvSpPr txBox="1">
            <a:spLocks/>
          </p:cNvSpPr>
          <p:nvPr/>
        </p:nvSpPr>
        <p:spPr>
          <a:xfrm>
            <a:off x="1028700" y="1434549"/>
            <a:ext cx="7200900" cy="735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Main Dashboard - Dark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16E559-FFC6-444A-9D03-F318B286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83298"/>
            <a:ext cx="7772400" cy="42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72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35496"/>
          </a:xfrm>
        </p:spPr>
        <p:txBody>
          <a:bodyPr/>
          <a:lstStyle/>
          <a:p>
            <a:r>
              <a:rPr lang="en-IN" dirty="0"/>
              <a:t>UI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FFD278C-9E31-C9C9-C20D-FC138001A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1" y="1646805"/>
            <a:ext cx="4142939" cy="4306955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1933206-48D1-E01F-E961-59B36A84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19" y="1646805"/>
            <a:ext cx="3792433" cy="43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50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Franklin Gothic Book"/>
        <a:ea typeface="Franklin Gothic Book"/>
        <a:cs typeface="Franklin Gothic Book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Franklin Gothic Book"/>
        <a:ea typeface="Franklin Gothic Book"/>
        <a:cs typeface="Franklin Gothic Book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1234</Words>
  <Application>Microsoft Macintosh PowerPoint</Application>
  <PresentationFormat>On-screen Show (4:3)</PresentationFormat>
  <Paragraphs>153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Avenir Next Regular</vt:lpstr>
      <vt:lpstr>Franklin Gothic Book</vt:lpstr>
      <vt:lpstr>Helvetica Neue</vt:lpstr>
      <vt:lpstr>Open Sans</vt:lpstr>
      <vt:lpstr>Times Roman</vt:lpstr>
      <vt:lpstr>Crop</vt:lpstr>
      <vt:lpstr>PowerPoint Presentation</vt:lpstr>
      <vt:lpstr>Requirement Analysis</vt:lpstr>
      <vt:lpstr>Design</vt:lpstr>
      <vt:lpstr>Implementation</vt:lpstr>
      <vt:lpstr>UI Developments</vt:lpstr>
      <vt:lpstr>UI Developments</vt:lpstr>
      <vt:lpstr>UI Developments</vt:lpstr>
      <vt:lpstr>UI</vt:lpstr>
      <vt:lpstr>UI</vt:lpstr>
      <vt:lpstr>UI</vt:lpstr>
      <vt:lpstr>Frontend Testing Junit</vt:lpstr>
      <vt:lpstr>Frontend Testing Coverage</vt:lpstr>
      <vt:lpstr>Backend</vt:lpstr>
      <vt:lpstr>PowerPoint Presentation</vt:lpstr>
      <vt:lpstr>PowerPoint Presentation</vt:lpstr>
      <vt:lpstr>Testing</vt:lpstr>
      <vt:lpstr>Code Reviews config</vt:lpstr>
      <vt:lpstr>Security</vt:lpstr>
      <vt:lpstr>Github Actions</vt:lpstr>
      <vt:lpstr>Configuration and Deployment</vt:lpstr>
      <vt:lpstr>Iteration Evolution</vt:lpstr>
      <vt:lpstr>Achievements</vt:lpstr>
      <vt:lpstr>Challenges</vt:lpstr>
      <vt:lpstr>Lessons Learned</vt:lpstr>
      <vt:lpstr>Team Contributions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Hemant Krishnakumar</cp:lastModifiedBy>
  <cp:revision>7</cp:revision>
  <dcterms:modified xsi:type="dcterms:W3CDTF">2024-12-05T18:45:00Z</dcterms:modified>
</cp:coreProperties>
</file>